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2"/>
  </p:sldMasterIdLst>
  <p:handoutMasterIdLst>
    <p:handoutMasterId r:id="rId15"/>
  </p:handoutMasterIdLst>
  <p:sldIdLst>
    <p:sldId id="256" r:id="rId3"/>
    <p:sldId id="277" r:id="rId4"/>
    <p:sldId id="257" r:id="rId5"/>
    <p:sldId id="258" r:id="rId6"/>
    <p:sldId id="261" r:id="rId7"/>
    <p:sldId id="262" r:id="rId8"/>
    <p:sldId id="265" r:id="rId9"/>
    <p:sldId id="266" r:id="rId10"/>
    <p:sldId id="271" r:id="rId11"/>
    <p:sldId id="272" r:id="rId12"/>
    <p:sldId id="273" r:id="rId13"/>
    <p:sldId id="274" r:id="rId14"/>
  </p:sldIdLst>
  <p:sldSz cx="9144000" cy="6858000" type="screen4x3"/>
  <p:notesSz cx="6858000" cy="93138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229"/>
    <p:restoredTop sz="94586"/>
  </p:normalViewPr>
  <p:slideViewPr>
    <p:cSldViewPr>
      <p:cViewPr varScale="1">
        <p:scale>
          <a:sx n="66" d="100"/>
          <a:sy n="66" d="100"/>
        </p:scale>
        <p:origin x="192" y="1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6725"/>
          </a:xfrm>
          <a:prstGeom prst="rect">
            <a:avLst/>
          </a:prstGeom>
        </p:spPr>
        <p:txBody>
          <a:bodyPr vert="horz" lIns="91440" tIns="45720" rIns="91440" bIns="45720" rtlCol="0"/>
          <a:lstStyle>
            <a:lvl1pPr algn="r">
              <a:defRPr sz="1200"/>
            </a:lvl1pPr>
          </a:lstStyle>
          <a:p>
            <a:fld id="{317E05A0-6684-4713-9196-3451CDFBA180}" type="datetimeFigureOut">
              <a:rPr lang="en-US" smtClean="0"/>
              <a:t>5/7/20</a:t>
            </a:fld>
            <a:endParaRPr lang="en-US"/>
          </a:p>
        </p:txBody>
      </p:sp>
      <p:sp>
        <p:nvSpPr>
          <p:cNvPr id="4" name="Footer Placeholder 3"/>
          <p:cNvSpPr>
            <a:spLocks noGrp="1"/>
          </p:cNvSpPr>
          <p:nvPr>
            <p:ph type="ftr" sz="quarter" idx="2"/>
          </p:nvPr>
        </p:nvSpPr>
        <p:spPr>
          <a:xfrm>
            <a:off x="0" y="8847138"/>
            <a:ext cx="2971800"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47138"/>
            <a:ext cx="2971800" cy="466725"/>
          </a:xfrm>
          <a:prstGeom prst="rect">
            <a:avLst/>
          </a:prstGeom>
        </p:spPr>
        <p:txBody>
          <a:bodyPr vert="horz" lIns="91440" tIns="45720" rIns="91440" bIns="45720" rtlCol="0" anchor="b"/>
          <a:lstStyle>
            <a:lvl1pPr algn="r">
              <a:defRPr sz="1200"/>
            </a:lvl1pPr>
          </a:lstStyle>
          <a:p>
            <a:fld id="{74AC0CB1-A4C3-4E22-98B8-2B48BF56A936}" type="slidenum">
              <a:rPr lang="en-US" smtClean="0"/>
              <a:t>‹#›</a:t>
            </a:fld>
            <a:endParaRPr lang="en-US"/>
          </a:p>
        </p:txBody>
      </p:sp>
    </p:spTree>
    <p:extLst>
      <p:ext uri="{BB962C8B-B14F-4D97-AF65-F5344CB8AC3E}">
        <p14:creationId xmlns:p14="http://schemas.microsoft.com/office/powerpoint/2010/main" val="407793912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D0051C79-A27F-440E-A332-9C468923DA84}" type="datetimeFigureOut">
              <a:rPr lang="en-US" smtClean="0"/>
              <a:pPr/>
              <a:t>5/7/20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AC0045-8FE5-413B-A22E-8B5189E2EC2D}" type="slidenum">
              <a:rPr lang="en-US" smtClean="0"/>
              <a:pPr/>
              <a:t>‹#›</a:t>
            </a:fld>
            <a:endParaRPr lang="en-US"/>
          </a:p>
        </p:txBody>
      </p:sp>
    </p:spTree>
    <p:extLst>
      <p:ext uri="{BB962C8B-B14F-4D97-AF65-F5344CB8AC3E}">
        <p14:creationId xmlns:p14="http://schemas.microsoft.com/office/powerpoint/2010/main" val="3069016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051C79-A27F-440E-A332-9C468923DA84}" type="datetimeFigureOut">
              <a:rPr lang="en-US" smtClean="0"/>
              <a:pPr/>
              <a:t>5/7/20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AC0045-8FE5-413B-A22E-8B5189E2EC2D}" type="slidenum">
              <a:rPr lang="en-US" smtClean="0"/>
              <a:pPr/>
              <a:t>‹#›</a:t>
            </a:fld>
            <a:endParaRPr lang="en-US"/>
          </a:p>
        </p:txBody>
      </p:sp>
    </p:spTree>
    <p:extLst>
      <p:ext uri="{BB962C8B-B14F-4D97-AF65-F5344CB8AC3E}">
        <p14:creationId xmlns:p14="http://schemas.microsoft.com/office/powerpoint/2010/main" val="12694894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0051C79-A27F-440E-A332-9C468923DA84}" type="datetimeFigureOut">
              <a:rPr lang="en-US" smtClean="0"/>
              <a:pPr/>
              <a:t>5/7/20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AC0045-8FE5-413B-A22E-8B5189E2EC2D}" type="slidenum">
              <a:rPr lang="en-US" smtClean="0"/>
              <a:pPr/>
              <a:t>‹#›</a:t>
            </a:fld>
            <a:endParaRPr lang="en-US"/>
          </a:p>
        </p:txBody>
      </p:sp>
    </p:spTree>
    <p:extLst>
      <p:ext uri="{BB962C8B-B14F-4D97-AF65-F5344CB8AC3E}">
        <p14:creationId xmlns:p14="http://schemas.microsoft.com/office/powerpoint/2010/main" val="16215908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0051C79-A27F-440E-A332-9C468923DA84}" type="datetimeFigureOut">
              <a:rPr lang="en-US" smtClean="0"/>
              <a:pPr/>
              <a:t>5/7/20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AC0045-8FE5-413B-A22E-8B5189E2EC2D}" type="slidenum">
              <a:rPr lang="en-US" smtClean="0"/>
              <a:pPr/>
              <a:t>‹#›</a:t>
            </a:fld>
            <a:endParaRPr lang="en-US"/>
          </a:p>
        </p:txBody>
      </p:sp>
    </p:spTree>
    <p:extLst>
      <p:ext uri="{BB962C8B-B14F-4D97-AF65-F5344CB8AC3E}">
        <p14:creationId xmlns:p14="http://schemas.microsoft.com/office/powerpoint/2010/main" val="31752347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0051C79-A27F-440E-A332-9C468923DA84}" type="datetimeFigureOut">
              <a:rPr lang="en-US" smtClean="0"/>
              <a:pPr/>
              <a:t>5/7/20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AC0045-8FE5-413B-A22E-8B5189E2EC2D}" type="slidenum">
              <a:rPr lang="en-US" smtClean="0"/>
              <a:pPr/>
              <a:t>‹#›</a:t>
            </a:fld>
            <a:endParaRPr lang="en-US"/>
          </a:p>
        </p:txBody>
      </p:sp>
    </p:spTree>
    <p:extLst>
      <p:ext uri="{BB962C8B-B14F-4D97-AF65-F5344CB8AC3E}">
        <p14:creationId xmlns:p14="http://schemas.microsoft.com/office/powerpoint/2010/main" val="2186278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0051C79-A27F-440E-A332-9C468923DA84}" type="datetimeFigureOut">
              <a:rPr lang="en-US" smtClean="0"/>
              <a:pPr/>
              <a:t>5/7/20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AC0045-8FE5-413B-A22E-8B5189E2EC2D}" type="slidenum">
              <a:rPr lang="en-US" smtClean="0"/>
              <a:pPr/>
              <a:t>‹#›</a:t>
            </a:fld>
            <a:endParaRPr lang="en-US"/>
          </a:p>
        </p:txBody>
      </p:sp>
    </p:spTree>
    <p:extLst>
      <p:ext uri="{BB962C8B-B14F-4D97-AF65-F5344CB8AC3E}">
        <p14:creationId xmlns:p14="http://schemas.microsoft.com/office/powerpoint/2010/main" val="35878176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051C79-A27F-440E-A332-9C468923DA84}" type="datetimeFigureOut">
              <a:rPr lang="en-US" smtClean="0"/>
              <a:pPr/>
              <a:t>5/7/20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AC0045-8FE5-413B-A22E-8B5189E2EC2D}" type="slidenum">
              <a:rPr lang="en-US" smtClean="0"/>
              <a:pPr/>
              <a:t>‹#›</a:t>
            </a:fld>
            <a:endParaRPr lang="en-US"/>
          </a:p>
        </p:txBody>
      </p:sp>
    </p:spTree>
    <p:extLst>
      <p:ext uri="{BB962C8B-B14F-4D97-AF65-F5344CB8AC3E}">
        <p14:creationId xmlns:p14="http://schemas.microsoft.com/office/powerpoint/2010/main" val="40771772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0051C79-A27F-440E-A332-9C468923DA84}" type="datetimeFigureOut">
              <a:rPr lang="en-US" smtClean="0"/>
              <a:pPr/>
              <a:t>5/7/20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AC0045-8FE5-413B-A22E-8B5189E2EC2D}" type="slidenum">
              <a:rPr lang="en-US" smtClean="0"/>
              <a:pPr/>
              <a:t>‹#›</a:t>
            </a:fld>
            <a:endParaRPr lang="en-US"/>
          </a:p>
        </p:txBody>
      </p:sp>
    </p:spTree>
    <p:extLst>
      <p:ext uri="{BB962C8B-B14F-4D97-AF65-F5344CB8AC3E}">
        <p14:creationId xmlns:p14="http://schemas.microsoft.com/office/powerpoint/2010/main" val="1621329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D0051C79-A27F-440E-A332-9C468923DA84}" type="datetimeFigureOut">
              <a:rPr lang="en-US" smtClean="0"/>
              <a:pPr/>
              <a:t>5/7/20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AC0045-8FE5-413B-A22E-8B5189E2EC2D}" type="slidenum">
              <a:rPr lang="en-US" smtClean="0"/>
              <a:pPr/>
              <a:t>‹#›</a:t>
            </a:fld>
            <a:endParaRPr lang="en-US"/>
          </a:p>
        </p:txBody>
      </p:sp>
    </p:spTree>
    <p:extLst>
      <p:ext uri="{BB962C8B-B14F-4D97-AF65-F5344CB8AC3E}">
        <p14:creationId xmlns:p14="http://schemas.microsoft.com/office/powerpoint/2010/main" val="3367152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051C79-A27F-440E-A332-9C468923DA84}" type="datetimeFigureOut">
              <a:rPr lang="en-US" smtClean="0"/>
              <a:pPr/>
              <a:t>5/7/20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AC0045-8FE5-413B-A22E-8B5189E2EC2D}" type="slidenum">
              <a:rPr lang="en-US" smtClean="0"/>
              <a:pPr/>
              <a:t>‹#›</a:t>
            </a:fld>
            <a:endParaRPr lang="en-US"/>
          </a:p>
        </p:txBody>
      </p:sp>
    </p:spTree>
    <p:extLst>
      <p:ext uri="{BB962C8B-B14F-4D97-AF65-F5344CB8AC3E}">
        <p14:creationId xmlns:p14="http://schemas.microsoft.com/office/powerpoint/2010/main" val="3313578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0051C79-A27F-440E-A332-9C468923DA84}" type="datetimeFigureOut">
              <a:rPr lang="en-US" smtClean="0"/>
              <a:pPr/>
              <a:t>5/7/20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AC0045-8FE5-413B-A22E-8B5189E2EC2D}" type="slidenum">
              <a:rPr lang="en-US" smtClean="0"/>
              <a:pPr/>
              <a:t>‹#›</a:t>
            </a:fld>
            <a:endParaRPr lang="en-US"/>
          </a:p>
        </p:txBody>
      </p:sp>
    </p:spTree>
    <p:extLst>
      <p:ext uri="{BB962C8B-B14F-4D97-AF65-F5344CB8AC3E}">
        <p14:creationId xmlns:p14="http://schemas.microsoft.com/office/powerpoint/2010/main" val="397459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0051C79-A27F-440E-A332-9C468923DA84}" type="datetimeFigureOut">
              <a:rPr lang="en-US" smtClean="0"/>
              <a:pPr/>
              <a:t>5/7/20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DAC0045-8FE5-413B-A22E-8B5189E2EC2D}" type="slidenum">
              <a:rPr lang="en-US" smtClean="0"/>
              <a:pPr/>
              <a:t>‹#›</a:t>
            </a:fld>
            <a:endParaRPr lang="en-US"/>
          </a:p>
        </p:txBody>
      </p:sp>
    </p:spTree>
    <p:extLst>
      <p:ext uri="{BB962C8B-B14F-4D97-AF65-F5344CB8AC3E}">
        <p14:creationId xmlns:p14="http://schemas.microsoft.com/office/powerpoint/2010/main" val="38218089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descr="bZ9J8/UG8NOWhZwwzbiJ/ruvvEc0m9cZeN+MwKCjLM4=-~0b2zVuOsGxlRz8fLaFkWiA=="/>
        <p:cNvGrpSpPr/>
        <p:nvPr/>
      </p:nvGrpSpPr>
      <p:grpSpPr>
        <a:xfrm>
          <a:off x="0" y="0"/>
          <a:ext cx="0" cy="0"/>
          <a:chOff x="0" y="0"/>
          <a:chExt cx="0" cy="0"/>
        </a:xfrm>
      </p:grpSpPr>
      <p:sp>
        <p:nvSpPr>
          <p:cNvPr id="2" name="Title 1" descr="IGJyW2v3CxD1ATYrFUuS5AQTDEMM2aaJJsCNyNVQOhA=-~8ygBdtEqMBevJ8He+XtOeQ=="/>
          <p:cNvSpPr>
            <a:spLocks noGrp="1"/>
          </p:cNvSpPr>
          <p:nvPr>
            <p:ph type="ctrTitle"/>
          </p:nvPr>
        </p:nvSpPr>
        <p:spPr/>
        <p:txBody>
          <a:bodyPr/>
          <a:lstStyle/>
          <a:p>
            <a:r>
              <a:rPr lang="en-US" dirty="0"/>
              <a:t>Smoking Quiz</a:t>
            </a:r>
          </a:p>
        </p:txBody>
      </p:sp>
      <p:sp>
        <p:nvSpPr>
          <p:cNvPr id="3" name="Subtitle 2" descr="4tQiSiTpEAfDlhdK8A/7oayx3wi5G06oZXaTQA8Iigw=-~cH46dp81kpUVa8iTaiXcaQ=="/>
          <p:cNvSpPr>
            <a:spLocks noGrp="1"/>
          </p:cNvSpPr>
          <p:nvPr>
            <p:ph type="subTitle" idx="1"/>
          </p:nvPr>
        </p:nvSpPr>
        <p:spPr/>
        <p:txBody>
          <a:bodyPr/>
          <a:lstStyle/>
          <a:p>
            <a:r>
              <a:rPr lang="en-US" dirty="0"/>
              <a:t>Why you should quit today (or never start in the first place)</a:t>
            </a:r>
          </a:p>
        </p:txBody>
      </p:sp>
      <p:sp>
        <p:nvSpPr>
          <p:cNvPr id="4" name="TextBox 3" descr="80ILwtIqVNCrsogGqpgmjH9b9GoSdpTNNej1zZCVyZU=-~zEpCKNqB38h1pJ3AMSPWyw=="/>
          <p:cNvSpPr txBox="1"/>
          <p:nvPr/>
        </p:nvSpPr>
        <p:spPr>
          <a:xfrm>
            <a:off x="990600" y="381000"/>
            <a:ext cx="6019800" cy="1015663"/>
          </a:xfrm>
          <a:prstGeom prst="rect">
            <a:avLst/>
          </a:prstGeom>
          <a:noFill/>
        </p:spPr>
        <p:txBody>
          <a:bodyPr wrap="square" rtlCol="0">
            <a:spAutoFit/>
          </a:bodyPr>
          <a:lstStyle/>
          <a:p>
            <a:r>
              <a:rPr lang="en-US" sz="2000" dirty="0"/>
              <a:t>Quitting is easy—I’ve done it a thousand times.</a:t>
            </a:r>
          </a:p>
          <a:p>
            <a:pPr algn="r"/>
            <a:r>
              <a:rPr lang="en-US" sz="2000" dirty="0"/>
              <a:t>Mark Twain</a:t>
            </a:r>
          </a:p>
          <a:p>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descr="Pq34+4t9MeUcwKWHwe8QdEkM+mDfMpc9bQmffQRkMUo=-~rUheLUyg3ou/0XOGXHAPBg=="/>
        <p:cNvGrpSpPr/>
        <p:nvPr/>
      </p:nvGrpSpPr>
      <p:grpSpPr>
        <a:xfrm>
          <a:off x="0" y="0"/>
          <a:ext cx="0" cy="0"/>
          <a:chOff x="0" y="0"/>
          <a:chExt cx="0" cy="0"/>
        </a:xfrm>
      </p:grpSpPr>
      <p:sp>
        <p:nvSpPr>
          <p:cNvPr id="2" name="Title 1" descr="CbrI45iIFA5TBJCeJQe4bH+Wpg7eXTrepgIVJqA0kz4=-~7d+HX3MiQZCVP7B9Dci+nw=="/>
          <p:cNvSpPr>
            <a:spLocks noGrp="1"/>
          </p:cNvSpPr>
          <p:nvPr>
            <p:ph type="title"/>
          </p:nvPr>
        </p:nvSpPr>
        <p:spPr>
          <a:xfrm>
            <a:off x="914400" y="512064"/>
            <a:ext cx="7772400" cy="2535936"/>
          </a:xfrm>
        </p:spPr>
        <p:txBody>
          <a:bodyPr/>
          <a:lstStyle/>
          <a:p>
            <a:r>
              <a:rPr lang="en-US" dirty="0"/>
              <a:t>For help quitting, contact the American Cancer Society at 1-800-ACS-2345 or visit www.cancer.org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descr="fx/4zkHvYuAP9P3A3LW16r5Pq3KHj5ND57cyNDOVqXo=-~xsTOqLZlOosLJrjjJVmmUg=="/>
        <p:cNvGrpSpPr/>
        <p:nvPr/>
      </p:nvGrpSpPr>
      <p:grpSpPr>
        <a:xfrm>
          <a:off x="0" y="0"/>
          <a:ext cx="0" cy="0"/>
          <a:chOff x="0" y="0"/>
          <a:chExt cx="0" cy="0"/>
        </a:xfrm>
      </p:grpSpPr>
      <p:sp>
        <p:nvSpPr>
          <p:cNvPr id="3" name="Title 2" descr="D9EzQV741T+43ZnfprIK4iDu8Y/jGoZ3CLzzHDdsgz8=-~8vJPsHxAr8UvZUV2cnHEQA=="/>
          <p:cNvSpPr>
            <a:spLocks noGrp="1"/>
          </p:cNvSpPr>
          <p:nvPr>
            <p:ph type="title"/>
          </p:nvPr>
        </p:nvSpPr>
        <p:spPr>
          <a:xfrm>
            <a:off x="381000" y="4876800"/>
            <a:ext cx="8156448" cy="777240"/>
          </a:xfrm>
        </p:spPr>
        <p:txBody>
          <a:bodyPr/>
          <a:lstStyle/>
          <a:p>
            <a:pPr algn="ctr"/>
            <a:r>
              <a:rPr lang="en-US" dirty="0"/>
              <a:t>TRUE or FALSE?</a:t>
            </a:r>
          </a:p>
        </p:txBody>
      </p:sp>
      <p:sp>
        <p:nvSpPr>
          <p:cNvPr id="4" name="Text Placeholder 3" descr="iUWLA07jBu5eZSxa8j0YgZJOI1W8BGi9XjGqDcJRYPY=-~7jg3Vk8a3FVUssxxgXe0qQ=="/>
          <p:cNvSpPr>
            <a:spLocks noGrp="1"/>
          </p:cNvSpPr>
          <p:nvPr>
            <p:ph type="body" idx="1"/>
          </p:nvPr>
        </p:nvSpPr>
        <p:spPr/>
        <p:txBody>
          <a:bodyPr/>
          <a:lstStyle/>
          <a:p>
            <a:endParaRPr lang="en-US"/>
          </a:p>
        </p:txBody>
      </p:sp>
      <p:sp>
        <p:nvSpPr>
          <p:cNvPr id="5" name="Text Placeholder 1" descr="k94jxx7g08bnsXdmZw340MqQjEo0BZmbldE+UOYJlfU=-~5f9/4Qv68HujLYWix9nfvw=="/>
          <p:cNvSpPr txBox="1">
            <a:spLocks/>
          </p:cNvSpPr>
          <p:nvPr/>
        </p:nvSpPr>
        <p:spPr>
          <a:xfrm>
            <a:off x="381000" y="990600"/>
            <a:ext cx="8534400" cy="1981200"/>
          </a:xfrm>
          <a:prstGeom prst="rect">
            <a:avLst/>
          </a:prstGeom>
        </p:spPr>
        <p:txBody>
          <a:bodyPr vert="horz" lIns="91440" tIns="45720" rIns="91440" bIns="45720" rtlCol="0">
            <a:noAutofit/>
          </a:bodyPr>
          <a:lstStyle>
            <a:lvl1pPr marL="0" indent="0" algn="l" defTabSz="685800" rtl="0" eaLnBrk="1" latinLnBrk="0" hangingPunct="1">
              <a:lnSpc>
                <a:spcPct val="90000"/>
              </a:lnSpc>
              <a:spcBef>
                <a:spcPts val="750"/>
              </a:spcBef>
              <a:buFont typeface="Arial" panose="020B0604020202020204" pitchFamily="34" charset="0"/>
              <a:buNone/>
              <a:defRPr sz="1800" kern="1200">
                <a:solidFill>
                  <a:schemeClr val="tx1">
                    <a:tint val="7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500" kern="1200">
                <a:solidFill>
                  <a:schemeClr val="tx1">
                    <a:tint val="75000"/>
                  </a:schemeClr>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r>
              <a:rPr lang="en-US" sz="4400"/>
              <a:t>According to the CDC, a cigarette contains about 4000 chemicals, many of which are poisonous</a:t>
            </a:r>
            <a:endParaRPr lang="en-US" sz="4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descr="wszn4z7DuSI2UlXyrDteAJBy/j+UFOwoSzdTmdN0yAI=-~cgpYC0Fc+U3TTtvRBCmytQ=="/>
        <p:cNvGrpSpPr/>
        <p:nvPr/>
      </p:nvGrpSpPr>
      <p:grpSpPr>
        <a:xfrm>
          <a:off x="0" y="0"/>
          <a:ext cx="0" cy="0"/>
          <a:chOff x="0" y="0"/>
          <a:chExt cx="0" cy="0"/>
        </a:xfrm>
      </p:grpSpPr>
      <p:sp>
        <p:nvSpPr>
          <p:cNvPr id="2" name="TextBox 1" descr="svnmBwCpWY5TJwNhvj6/LkiQvQ8HnxEBmunO6GYcKr8=-~04rXBelsWwCQ2iBnOvAb0g=="/>
          <p:cNvSpPr txBox="1"/>
          <p:nvPr/>
        </p:nvSpPr>
        <p:spPr>
          <a:xfrm>
            <a:off x="457200" y="1371600"/>
            <a:ext cx="8305800" cy="523220"/>
          </a:xfrm>
          <a:prstGeom prst="rect">
            <a:avLst/>
          </a:prstGeom>
          <a:noFill/>
        </p:spPr>
        <p:txBody>
          <a:bodyPr wrap="square" rtlCol="0">
            <a:spAutoFit/>
          </a:bodyPr>
          <a:lstStyle/>
          <a:p>
            <a:endParaRPr lang="en-US" sz="2800" dirty="0"/>
          </a:p>
        </p:txBody>
      </p:sp>
      <p:sp>
        <p:nvSpPr>
          <p:cNvPr id="3" name="Title 2" descr="AAcOI460FRuQzkbuH8EZPXc7e0VrxKfBHJUinUp80y0=-~0Jad9FzSZ8u+6eFDBKrx/w=="/>
          <p:cNvSpPr>
            <a:spLocks noGrp="1"/>
          </p:cNvSpPr>
          <p:nvPr>
            <p:ph type="title"/>
          </p:nvPr>
        </p:nvSpPr>
        <p:spPr/>
        <p:txBody>
          <a:bodyPr/>
          <a:lstStyle/>
          <a:p>
            <a:r>
              <a:rPr lang="en-US" dirty="0"/>
              <a:t>TRUE</a:t>
            </a:r>
          </a:p>
        </p:txBody>
      </p:sp>
      <p:sp>
        <p:nvSpPr>
          <p:cNvPr id="4" name="Content Placeholder 3" descr="cpS6+WlqeNLntF2US1phoBSK86/iYSSGTF5WgsXIUrE=-~obBRf6Q1BNO2XVWiTTXwlA=="/>
          <p:cNvSpPr>
            <a:spLocks noGrp="1"/>
          </p:cNvSpPr>
          <p:nvPr>
            <p:ph idx="1"/>
          </p:nvPr>
        </p:nvSpPr>
        <p:spPr/>
        <p:txBody>
          <a:bodyPr>
            <a:normAutofit fontScale="85000" lnSpcReduction="10000"/>
          </a:bodyPr>
          <a:lstStyle/>
          <a:p>
            <a:r>
              <a:rPr lang="en-US" sz="3200" dirty="0"/>
              <a:t>They include:</a:t>
            </a:r>
          </a:p>
          <a:p>
            <a:pPr>
              <a:buFont typeface="Arial" pitchFamily="34" charset="0"/>
              <a:buChar char="•"/>
            </a:pPr>
            <a:r>
              <a:rPr lang="en-US" sz="3200" dirty="0"/>
              <a:t>Nicotine: a deadly poison </a:t>
            </a:r>
          </a:p>
          <a:p>
            <a:pPr>
              <a:buFont typeface="Arial" pitchFamily="34" charset="0"/>
              <a:buChar char="•"/>
            </a:pPr>
            <a:r>
              <a:rPr lang="en-US" sz="3200" dirty="0"/>
              <a:t>Arsenic: used in rat poison </a:t>
            </a:r>
          </a:p>
          <a:p>
            <a:pPr>
              <a:buFont typeface="Arial" pitchFamily="34" charset="0"/>
              <a:buChar char="•"/>
            </a:pPr>
            <a:r>
              <a:rPr lang="en-US" sz="3200" dirty="0"/>
              <a:t>Methane: a component of rocket fuel </a:t>
            </a:r>
          </a:p>
          <a:p>
            <a:pPr>
              <a:buFont typeface="Arial" pitchFamily="34" charset="0"/>
              <a:buChar char="•"/>
            </a:pPr>
            <a:r>
              <a:rPr lang="en-US" sz="3200" dirty="0"/>
              <a:t>Ammonia: found in floor cleaner </a:t>
            </a:r>
          </a:p>
          <a:p>
            <a:pPr>
              <a:buFont typeface="Arial" pitchFamily="34" charset="0"/>
              <a:buChar char="•"/>
            </a:pPr>
            <a:r>
              <a:rPr lang="en-US" sz="3200" dirty="0"/>
              <a:t>Cadmium: used in batteries </a:t>
            </a:r>
          </a:p>
          <a:p>
            <a:pPr>
              <a:buFont typeface="Arial" pitchFamily="34" charset="0"/>
              <a:buChar char="•"/>
            </a:pPr>
            <a:r>
              <a:rPr lang="en-US" sz="3200" dirty="0"/>
              <a:t>Carbon Monoxide: part of car exhaust </a:t>
            </a:r>
          </a:p>
          <a:p>
            <a:pPr>
              <a:buFont typeface="Arial" pitchFamily="34" charset="0"/>
              <a:buChar char="•"/>
            </a:pPr>
            <a:r>
              <a:rPr lang="en-US" sz="3200" dirty="0"/>
              <a:t>Formaldehyde: used to preserve body tissue </a:t>
            </a:r>
          </a:p>
          <a:p>
            <a:pPr>
              <a:buFont typeface="Arial" pitchFamily="34" charset="0"/>
              <a:buChar char="•"/>
            </a:pPr>
            <a:r>
              <a:rPr lang="en-US" sz="3200" dirty="0"/>
              <a:t>Butane: lighter fluid </a:t>
            </a:r>
          </a:p>
          <a:p>
            <a:pPr>
              <a:buFont typeface="Arial" pitchFamily="34" charset="0"/>
              <a:buChar char="•"/>
            </a:pPr>
            <a:r>
              <a:rPr lang="en-US" sz="3200" dirty="0"/>
              <a:t>Hydrogen Cyanide: the poison used in gas chambers </a:t>
            </a:r>
          </a:p>
          <a:p>
            <a:endParaRPr lang="en-US" sz="3200" dirty="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descr="v2qCOcc0Ui07Ywd3/u3Zania+Urusnt4f6/nrQg0jLQ=-~1a4+s2VdOzOCxPRUH6w+ew=="/>
        <p:cNvGrpSpPr/>
        <p:nvPr/>
      </p:nvGrpSpPr>
      <p:grpSpPr>
        <a:xfrm>
          <a:off x="0" y="0"/>
          <a:ext cx="0" cy="0"/>
          <a:chOff x="0" y="0"/>
          <a:chExt cx="0" cy="0"/>
        </a:xfrm>
      </p:grpSpPr>
      <p:sp>
        <p:nvSpPr>
          <p:cNvPr id="2" name="Title 1" descr="dMKrL3/YMF6zvQ4OLC1UD5SMH2PlF5RzziqM7m0O5Ig=-~GH/p+sgRWzqUuJoSMgjKug=="/>
          <p:cNvSpPr>
            <a:spLocks noGrp="1"/>
          </p:cNvSpPr>
          <p:nvPr>
            <p:ph type="title"/>
          </p:nvPr>
        </p:nvSpPr>
        <p:spPr/>
        <p:txBody>
          <a:bodyPr/>
          <a:lstStyle/>
          <a:p>
            <a:r>
              <a:rPr lang="en-US" dirty="0"/>
              <a:t>What happens each time smoke is inhaled?</a:t>
            </a:r>
          </a:p>
        </p:txBody>
      </p:sp>
      <p:sp>
        <p:nvSpPr>
          <p:cNvPr id="3" name="Content Placeholder 2" descr="rDC1yfsVy2k/4qlR9/6R9uRSs67z9wdTnE/kSNS3JD0=-~hZ7EL9ZPq2iEofh3rmFpwg=="/>
          <p:cNvSpPr>
            <a:spLocks noGrp="1"/>
          </p:cNvSpPr>
          <p:nvPr>
            <p:ph idx="1"/>
          </p:nvPr>
        </p:nvSpPr>
        <p:spPr>
          <a:xfrm>
            <a:off x="914400" y="2057400"/>
            <a:ext cx="7620000" cy="4298160"/>
          </a:xfrm>
        </p:spPr>
        <p:txBody>
          <a:bodyPr/>
          <a:lstStyle/>
          <a:p>
            <a:r>
              <a:rPr lang="en-US" dirty="0"/>
              <a:t>Your heart races slightly</a:t>
            </a:r>
          </a:p>
          <a:p>
            <a:r>
              <a:rPr lang="en-US" dirty="0"/>
              <a:t>Some air sacks in the lungs are killed, and they don’t grow back</a:t>
            </a:r>
          </a:p>
          <a:p>
            <a:r>
              <a:rPr lang="en-US" dirty="0"/>
              <a:t>Your blood pressure is elevated significantly</a:t>
            </a:r>
          </a:p>
          <a:p>
            <a:r>
              <a:rPr lang="en-US" dirty="0"/>
              <a:t>You can breathe more clearly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descr="s5mR5mtDtGHONYFq53uVFMHtzNPrdgEGkvTomIJX7EA=-~Qj0tu7sI7zNmlyNzs538Tw=="/>
        <p:cNvGrpSpPr/>
        <p:nvPr/>
      </p:nvGrpSpPr>
      <p:grpSpPr>
        <a:xfrm>
          <a:off x="0" y="0"/>
          <a:ext cx="0" cy="0"/>
          <a:chOff x="0" y="0"/>
          <a:chExt cx="0" cy="0"/>
        </a:xfrm>
      </p:grpSpPr>
      <p:sp>
        <p:nvSpPr>
          <p:cNvPr id="2" name="Title 1" descr="91Ai4sxU+Z80lK5AFvJzFar3XAqMsXRxs+/PsRDdKw0=-~m7jawSHOHaPj81jzxILzTg=="/>
          <p:cNvSpPr>
            <a:spLocks noGrp="1"/>
          </p:cNvSpPr>
          <p:nvPr>
            <p:ph type="title"/>
          </p:nvPr>
        </p:nvSpPr>
        <p:spPr>
          <a:xfrm>
            <a:off x="838200" y="1600200"/>
            <a:ext cx="7772400" cy="914400"/>
          </a:xfrm>
        </p:spPr>
        <p:txBody>
          <a:bodyPr>
            <a:normAutofit fontScale="90000"/>
          </a:bodyPr>
          <a:lstStyle/>
          <a:p>
            <a:r>
              <a:rPr lang="en-US" dirty="0"/>
              <a:t>Air sacks in the lungs, called alveoli, are permanently destroyed. They are then unable to transport oxygen to the body.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descr="l3CCTNKZGOrGlGa1HWnhY00orm3ARbXChz3V1tdxHW8=-~kGRV/1fhMKc3PHhdCRw6BQ=="/>
        <p:cNvGrpSpPr/>
        <p:nvPr/>
      </p:nvGrpSpPr>
      <p:grpSpPr>
        <a:xfrm>
          <a:off x="0" y="0"/>
          <a:ext cx="0" cy="0"/>
          <a:chOff x="0" y="0"/>
          <a:chExt cx="0" cy="0"/>
        </a:xfrm>
      </p:grpSpPr>
      <p:sp>
        <p:nvSpPr>
          <p:cNvPr id="2" name="Title 1" descr="UI4jTSkh5nGXm9PE590rCoUg3HyKsD3+REeSAYsJkhY=-~/y9KJQmJ7X4NBBdhbVfeFQ=="/>
          <p:cNvSpPr>
            <a:spLocks noGrp="1"/>
          </p:cNvSpPr>
          <p:nvPr>
            <p:ph type="title"/>
          </p:nvPr>
        </p:nvSpPr>
        <p:spPr/>
        <p:txBody>
          <a:bodyPr/>
          <a:lstStyle/>
          <a:p>
            <a:r>
              <a:rPr lang="en-US" dirty="0"/>
              <a:t>How long can it take to become addicted to cigarettes?</a:t>
            </a:r>
          </a:p>
        </p:txBody>
      </p:sp>
      <p:sp>
        <p:nvSpPr>
          <p:cNvPr id="3" name="Content Placeholder 2" descr="QqAwT9HOXKh5gDxLtvXJTmx+iTubJTR24kwpTTlGJ9U=-~VBgpabVDv+iXgI+zrs179w=="/>
          <p:cNvSpPr>
            <a:spLocks noGrp="1"/>
          </p:cNvSpPr>
          <p:nvPr>
            <p:ph idx="1"/>
          </p:nvPr>
        </p:nvSpPr>
        <p:spPr>
          <a:xfrm>
            <a:off x="1066800" y="2590800"/>
            <a:ext cx="7239000" cy="3764760"/>
          </a:xfrm>
        </p:spPr>
        <p:txBody>
          <a:bodyPr/>
          <a:lstStyle/>
          <a:p>
            <a:r>
              <a:rPr lang="en-US" dirty="0"/>
              <a:t>About a month of daily smoking</a:t>
            </a:r>
          </a:p>
          <a:p>
            <a:r>
              <a:rPr lang="en-US" dirty="0"/>
              <a:t>One cigarette</a:t>
            </a:r>
          </a:p>
          <a:p>
            <a:r>
              <a:rPr lang="en-US" dirty="0"/>
              <a:t>You are never truly addicted. Most people can quit at any time</a:t>
            </a:r>
          </a:p>
          <a:p>
            <a:r>
              <a:rPr lang="en-US" dirty="0"/>
              <a:t>At least one year of regular smoking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descr="fuiXKeac6lHb0nTCfzqDRFzvWU1DDMtfyzsYY3pwsNA=-~pTskBMMVAIdfYMk533vNOg=="/>
        <p:cNvGrpSpPr/>
        <p:nvPr/>
      </p:nvGrpSpPr>
      <p:grpSpPr>
        <a:xfrm>
          <a:off x="0" y="0"/>
          <a:ext cx="0" cy="0"/>
          <a:chOff x="0" y="0"/>
          <a:chExt cx="0" cy="0"/>
        </a:xfrm>
      </p:grpSpPr>
      <p:sp>
        <p:nvSpPr>
          <p:cNvPr id="2" name="Title 1" descr="qlXlimvO45lSJqd3Lz/8psGp2SOECCEaczAujSZtqCo=-~xlOmYZ/W/Di4/PnSGuAzuw=="/>
          <p:cNvSpPr>
            <a:spLocks noGrp="1"/>
          </p:cNvSpPr>
          <p:nvPr>
            <p:ph type="title"/>
          </p:nvPr>
        </p:nvSpPr>
        <p:spPr>
          <a:xfrm>
            <a:off x="914400" y="512064"/>
            <a:ext cx="7772400" cy="4669536"/>
          </a:xfrm>
        </p:spPr>
        <p:txBody>
          <a:bodyPr/>
          <a:lstStyle/>
          <a:p>
            <a:r>
              <a:rPr lang="en-US" dirty="0"/>
              <a:t>Cigarettes are just as addictive as cocaine or heroin. Even one or two cigarettes a day can put you at risk of becoming addicted. Just one cigarette—for some </a:t>
            </a:r>
            <a:r>
              <a:rPr lang="en-US"/>
              <a:t>people.</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descr="kZUz+weA5pVqypuVlD1+YaqFypyUZTVCy46QIR3TBTo=-~LO3u7twjB+FpoRT9YQ2w2A=="/>
        <p:cNvGrpSpPr/>
        <p:nvPr/>
      </p:nvGrpSpPr>
      <p:grpSpPr>
        <a:xfrm>
          <a:off x="0" y="0"/>
          <a:ext cx="0" cy="0"/>
          <a:chOff x="0" y="0"/>
          <a:chExt cx="0" cy="0"/>
        </a:xfrm>
      </p:grpSpPr>
      <p:sp>
        <p:nvSpPr>
          <p:cNvPr id="2" name="Title 1" descr="+/FCi4WteT4itp/43ebW/jrBaaSW0Qrhv1I9mLpGbos=-~JR0Iql9xXMt1C8xKgBs64Q=="/>
          <p:cNvSpPr>
            <a:spLocks noGrp="1"/>
          </p:cNvSpPr>
          <p:nvPr>
            <p:ph type="title"/>
          </p:nvPr>
        </p:nvSpPr>
        <p:spPr/>
        <p:txBody>
          <a:bodyPr/>
          <a:lstStyle/>
          <a:p>
            <a:r>
              <a:rPr lang="en-US" dirty="0"/>
              <a:t>Of all smokers, how many will </a:t>
            </a:r>
            <a:r>
              <a:rPr lang="en-US" dirty="0" err="1"/>
              <a:t>probaly</a:t>
            </a:r>
            <a:r>
              <a:rPr lang="en-US" dirty="0"/>
              <a:t> die from the habit?</a:t>
            </a:r>
          </a:p>
        </p:txBody>
      </p:sp>
      <p:sp>
        <p:nvSpPr>
          <p:cNvPr id="3" name="Content Placeholder 2" descr="VsEt4QG/r8r7jQlelI3X6jx6juxbtrEA1WMAB5j0RiQ=-~S4VK5yyY821q42WtPvEWsA=="/>
          <p:cNvSpPr>
            <a:spLocks noGrp="1"/>
          </p:cNvSpPr>
          <p:nvPr>
            <p:ph idx="1"/>
          </p:nvPr>
        </p:nvSpPr>
        <p:spPr>
          <a:xfrm>
            <a:off x="1295400" y="2590800"/>
            <a:ext cx="7010400" cy="3764760"/>
          </a:xfrm>
        </p:spPr>
        <p:txBody>
          <a:bodyPr/>
          <a:lstStyle/>
          <a:p>
            <a:r>
              <a:rPr lang="en-US" dirty="0"/>
              <a:t>5%</a:t>
            </a:r>
          </a:p>
          <a:p>
            <a:r>
              <a:rPr lang="en-US" dirty="0"/>
              <a:t>10%</a:t>
            </a:r>
          </a:p>
          <a:p>
            <a:r>
              <a:rPr lang="en-US" dirty="0"/>
              <a:t>20%</a:t>
            </a:r>
          </a:p>
          <a:p>
            <a:r>
              <a:rPr lang="en-US" dirty="0"/>
              <a:t>30%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descr="1c+uJuvm2iBpo37Wrl1FK6AN1+ey96XGhY/WlJxFmDc=-~7ZL6xyWVbb7BCXXzFI85Zg=="/>
        <p:cNvGrpSpPr/>
        <p:nvPr/>
      </p:nvGrpSpPr>
      <p:grpSpPr>
        <a:xfrm>
          <a:off x="0" y="0"/>
          <a:ext cx="0" cy="0"/>
          <a:chOff x="0" y="0"/>
          <a:chExt cx="0" cy="0"/>
        </a:xfrm>
      </p:grpSpPr>
      <p:sp>
        <p:nvSpPr>
          <p:cNvPr id="2" name="Title 1" descr="WcmAWIbWDLM7tb6mAsUn+YMEtP7GvLIkDtSqCghpa8I=-~S8NpSSy3hIdHX4DHyBFsEw=="/>
          <p:cNvSpPr>
            <a:spLocks noGrp="1"/>
          </p:cNvSpPr>
          <p:nvPr>
            <p:ph type="title"/>
          </p:nvPr>
        </p:nvSpPr>
        <p:spPr>
          <a:xfrm>
            <a:off x="990600" y="2590800"/>
            <a:ext cx="7772400" cy="914400"/>
          </a:xfrm>
        </p:spPr>
        <p:txBody>
          <a:bodyPr/>
          <a:lstStyle/>
          <a:p>
            <a:r>
              <a:rPr lang="en-US" dirty="0"/>
              <a:t>1 out of 3 – 30%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descr="wysapDtqqC25NjLP3jThePXjgoM83heaLbm6EnwSolQ=-~ZP6zRd6t8mZFLfETn5+bIg=="/>
        <p:cNvGrpSpPr/>
        <p:nvPr/>
      </p:nvGrpSpPr>
      <p:grpSpPr>
        <a:xfrm>
          <a:off x="0" y="0"/>
          <a:ext cx="0" cy="0"/>
          <a:chOff x="0" y="0"/>
          <a:chExt cx="0" cy="0"/>
        </a:xfrm>
      </p:grpSpPr>
      <p:sp>
        <p:nvSpPr>
          <p:cNvPr id="2" name="Title 1" descr="Q3PcJIxw7L0odD6E9cWrYpDiVmLhm5WF+DLaNriTqlY=-~vLdfL1r3YLmmRmj9dq9z8w=="/>
          <p:cNvSpPr>
            <a:spLocks noGrp="1"/>
          </p:cNvSpPr>
          <p:nvPr>
            <p:ph type="title"/>
          </p:nvPr>
        </p:nvSpPr>
        <p:spPr/>
        <p:txBody>
          <a:bodyPr/>
          <a:lstStyle/>
          <a:p>
            <a:r>
              <a:rPr lang="en-US" dirty="0"/>
              <a:t>Why does tar build up in the lungs of smokers?</a:t>
            </a:r>
          </a:p>
        </p:txBody>
      </p:sp>
      <p:sp>
        <p:nvSpPr>
          <p:cNvPr id="3" name="Content Placeholder 2" descr="ym7UTAWnvZ0Py5uBWAinvy5aBXO8+/Uc7B7fPH3j0Ks=-~nTKWjFaQU2deZ2MZPKzLHQ=="/>
          <p:cNvSpPr>
            <a:spLocks noGrp="1"/>
          </p:cNvSpPr>
          <p:nvPr>
            <p:ph idx="1"/>
          </p:nvPr>
        </p:nvSpPr>
        <p:spPr>
          <a:xfrm>
            <a:off x="990600" y="2133600"/>
            <a:ext cx="7391400" cy="4145760"/>
          </a:xfrm>
        </p:spPr>
        <p:txBody>
          <a:bodyPr>
            <a:normAutofit/>
          </a:bodyPr>
          <a:lstStyle/>
          <a:p>
            <a:r>
              <a:rPr lang="en-US" dirty="0"/>
              <a:t>Smoke that is not exhaled deposits tar in the lungs</a:t>
            </a:r>
          </a:p>
          <a:p>
            <a:r>
              <a:rPr lang="en-US" dirty="0"/>
              <a:t>The combination of chemicals in a cigarette are poisonous, leaving a tar residue</a:t>
            </a:r>
          </a:p>
          <a:p>
            <a:r>
              <a:rPr lang="en-US" dirty="0"/>
              <a:t>That is actually a myth that has not been proven.</a:t>
            </a:r>
          </a:p>
          <a:p>
            <a:r>
              <a:rPr lang="en-US" dirty="0"/>
              <a:t>Smoke paralyzes cilia, which usually wave back and forth to remove foreign material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descr="Xue91C605Azq8rDEl/6huU/ch9EKmUqyUQFAMIg6JO8=-~NgsZ6VEsPwyfd0r7bWk1Lg=="/>
        <p:cNvGrpSpPr/>
        <p:nvPr/>
      </p:nvGrpSpPr>
      <p:grpSpPr>
        <a:xfrm>
          <a:off x="0" y="0"/>
          <a:ext cx="0" cy="0"/>
          <a:chOff x="0" y="0"/>
          <a:chExt cx="0" cy="0"/>
        </a:xfrm>
      </p:grpSpPr>
      <p:sp>
        <p:nvSpPr>
          <p:cNvPr id="2" name="Title 1" descr="bpgL79iSlHZQiTIjKcPRAEbHZD35Oj/f/Y93OghoZ8w=-~h/lYX4aE1BLJXxvWqWItpQ=="/>
          <p:cNvSpPr>
            <a:spLocks noGrp="1"/>
          </p:cNvSpPr>
          <p:nvPr>
            <p:ph type="title"/>
          </p:nvPr>
        </p:nvSpPr>
        <p:spPr>
          <a:xfrm>
            <a:off x="914400" y="512064"/>
            <a:ext cx="7772400" cy="5279136"/>
          </a:xfrm>
        </p:spPr>
        <p:txBody>
          <a:bodyPr/>
          <a:lstStyle/>
          <a:p>
            <a:r>
              <a:rPr lang="en-US" dirty="0"/>
              <a:t>Smoke paralyzes cilia. The little </a:t>
            </a:r>
            <a:r>
              <a:rPr lang="en-US" dirty="0" err="1"/>
              <a:t>hairlike</a:t>
            </a:r>
            <a:r>
              <a:rPr lang="en-US" dirty="0"/>
              <a:t> structures cannot then sweep particles from the lungs, such as pollen, dust and other things. So the </a:t>
            </a:r>
            <a:r>
              <a:rPr lang="en-US" dirty="0" err="1"/>
              <a:t>particals</a:t>
            </a:r>
            <a:r>
              <a:rPr lang="en-US" dirty="0"/>
              <a:t> sit in the lungs and build up tar.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project>
  <id>hw2gd0K1Sd8JyA3adXQHQPsjxUF1aKAGYtkh7i3XXug=-~mt69L+PXVVgSRGJ7e7FIgQ==</id>
</project>
</file>

<file path=customXml/itemProps1.xml><?xml version="1.0" encoding="utf-8"?>
<ds:datastoreItem xmlns:ds="http://schemas.openxmlformats.org/officeDocument/2006/customXml" ds:itemID="{0E6CBAA4-AF20-7947-944F-490A507F7298}">
  <ds:schemaRefs/>
</ds:datastoreItem>
</file>

<file path=docProps/app.xml><?xml version="1.0" encoding="utf-8"?>
<Properties xmlns="http://schemas.openxmlformats.org/officeDocument/2006/extended-properties" xmlns:vt="http://schemas.openxmlformats.org/officeDocument/2006/docPropsVTypes">
  <Template>Ion</Template>
  <TotalTime>251</TotalTime>
  <Words>387</Words>
  <Application>Microsoft Macintosh PowerPoint</Application>
  <PresentationFormat>On-screen Show (4:3)</PresentationFormat>
  <Paragraphs>42</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Smoking Quiz</vt:lpstr>
      <vt:lpstr>For help quitting, contact the American Cancer Society at 1-800-ACS-2345 or visit www.cancer.org</vt:lpstr>
      <vt:lpstr>TRUE or FALSE?</vt:lpstr>
      <vt:lpstr>TRUE</vt:lpstr>
      <vt:lpstr>What happens each time smoke is inhaled?</vt:lpstr>
      <vt:lpstr>Air sacks in the lungs, called alveoli, are permanently destroyed. They are then unable to transport oxygen to the body.</vt:lpstr>
      <vt:lpstr>How long can it take to become addicted to cigarettes?</vt:lpstr>
      <vt:lpstr>Cigarettes are just as addictive as cocaine or heroin. Even one or two cigarettes a day can put you at risk of becoming addicted. Just one cigarette—for some people.</vt:lpstr>
      <vt:lpstr>Of all smokers, how many will probaly die from the habit?</vt:lpstr>
      <vt:lpstr>1 out of 3 – 30%</vt:lpstr>
      <vt:lpstr>Why does tar build up in the lungs of smokers?</vt:lpstr>
      <vt:lpstr>Smoke paralyzes cilia. The little hairlike structures cannot then sweep particles from the lungs, such as pollen, dust and other things. So the particals sit in the lungs and build up tar.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Smoking Quiz</dc:title>
  <dc:creator>Exploring Series</dc:creator>
  <cp:lastModifiedBy>bridget  antepim</cp:lastModifiedBy>
  <cp:revision>11</cp:revision>
  <dcterms:created xsi:type="dcterms:W3CDTF">2009-04-09T01:10:43Z</dcterms:created>
  <dcterms:modified xsi:type="dcterms:W3CDTF">2020-05-07T14:48:30Z</dcterms:modified>
</cp:coreProperties>
</file>